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y="5143500" cx="9144000"/>
  <p:notesSz cx="7077075" cy="9363075"/>
  <p:embeddedFontLst>
    <p:embeddedFont>
      <p:font typeface="Noto Sans Symbols"/>
      <p:regular r:id="rId41"/>
      <p:bold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3" roundtripDataSignature="AMtx7mgQfWNBkML2lFWtxEx1/0QosFxT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901CBAF-A4D5-4DE8-BB37-81BB060BDD50}">
  <a:tblStyle styleId="{F901CBAF-A4D5-4DE8-BB37-81BB060BDD50}" styleName="Table_0">
    <a:wholeTbl>
      <a:tcTxStyle b="off" i="off">
        <a:font>
          <a:latin typeface="Ubuntu Light"/>
          <a:ea typeface="Ubuntu Light"/>
          <a:cs typeface="Ubuntu Light"/>
        </a:font>
        <a:schemeClr val="lt1"/>
      </a:tcTxStyle>
      <a:tcStyle>
        <a:tcBdr>
          <a:left>
            <a:ln cap="flat" cmpd="sng" w="9525">
              <a:solidFill>
                <a:srgbClr val="BBC7D9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BBC7D9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BBC7D9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BBC7D9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l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lt1">
              <a:alpha val="20000"/>
            </a:schemeClr>
          </a:solidFill>
        </a:fill>
      </a:tcStyle>
    </a:band1V>
    <a:band2V>
      <a:tcTxStyle b="off" i="off"/>
    </a:band2V>
    <a:lastCol>
      <a:tcTxStyle b="on" i="off"/>
      <a:tcStyle>
        <a:tcBdr>
          <a:lef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</a:tcBdr>
      </a:tcStyle>
    </a:lastCol>
    <a:firstCol>
      <a:tcTxStyle b="on" i="off"/>
      <a:tcStyle>
        <a:tcBdr>
          <a:right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</a:tcBdr>
      </a:tcStyle>
    </a:firstCol>
    <a:lastRow>
      <a:tcTxStyle b="on" i="off"/>
      <a:tcStyle>
        <a:tcBdr>
          <a:top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</a:tcBdr>
      </a:tcStyle>
    </a:seCell>
    <a:swCell>
      <a:tcTxStyle b="off" i="off"/>
      <a:tcStyle>
        <a:tcBdr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</a:tcBdr>
      </a:tcStyle>
    </a:swCell>
    <a:firstRow>
      <a:tcTxStyle b="on" i="off"/>
      <a:tcStyle>
        <a:tcBdr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  <a:tcStyle>
        <a:tcBdr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</a:tcBdr>
      </a:tcStyle>
    </a:neCell>
    <a:nwCell>
      <a:tcTxStyle b="off" i="off"/>
    </a:nwCell>
  </a:tblStyle>
  <a:tblStyle styleId="{9F3C90C0-EFBD-45D1-B111-A53D08B13027}" styleName="Table_1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font" Target="fonts/NotoSansSymbols-bold.fntdata"/><Relationship Id="rId41" Type="http://schemas.openxmlformats.org/officeDocument/2006/relationships/font" Target="fonts/NotoSansSymbols-regular.fntdata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43" Type="http://customschemas.google.com/relationships/presentationmetadata" Target="metadata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66733" cy="469780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008705" y="0"/>
            <a:ext cx="3066733" cy="469780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93297"/>
            <a:ext cx="3066733" cy="469779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p1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5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1" name="Google Shape;221;p5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e7a4eaaed7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7" name="Google Shape;227;ge7a4eaaed7_0_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3" name="Google Shape;233;p20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20:notes"/>
          <p:cNvSpPr txBox="1"/>
          <p:nvPr>
            <p:ph idx="12" type="sldNum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2f0ae5e3731_0_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2f0ae5e3731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g2f0ae5e3731_0_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6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6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0ae5e3731_0_5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f0ae5e3731_0_5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g2f0ae5e3731_0_5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f0ae5e3731_0_1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f0ae5e3731_0_1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g2f0ae5e3731_0_1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4" name="Google Shape;264;p21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3fbf77deef_0_11:notes"/>
          <p:cNvSpPr/>
          <p:nvPr>
            <p:ph idx="2" type="sldImg"/>
          </p:nvPr>
        </p:nvSpPr>
        <p:spPr>
          <a:xfrm>
            <a:off x="729725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3fbf77deef_0_11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13fbf77deef_0_11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6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7" name="Google Shape;277;p16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2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f1eba0437d_0_5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3" name="Google Shape;283;g2f1eba0437d_0_5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f1eba0437d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0" name="Google Shape;290;g2f1eba0437d_0_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2f1ae6073e1_0_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2f1ae6073e1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g2f1ae6073e1_0_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4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p14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7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9" name="Google Shape;309;p17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0" name="Google Shape;310;p17:notes"/>
          <p:cNvSpPr txBox="1"/>
          <p:nvPr>
            <p:ph idx="12" type="sldNum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8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8" name="Google Shape;318;p18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9" name="Google Shape;319;p18:notes"/>
          <p:cNvSpPr txBox="1"/>
          <p:nvPr>
            <p:ph idx="12" type="sldNum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5c0dedc3ca_0_2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5c0dedc3ca_0_2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g25c0dedc3ca_0_2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41fd0642f2_0_0:notes"/>
          <p:cNvSpPr/>
          <p:nvPr>
            <p:ph idx="2" type="sldImg"/>
          </p:nvPr>
        </p:nvSpPr>
        <p:spPr>
          <a:xfrm>
            <a:off x="729725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141fd0642f2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g141fd0642f2_0_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f0e30c76b3_0_5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f0e30c76b3_0_5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2f0e30c76b3_0_5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19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5" name="Google Shape;355;p19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p3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5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1" name="Google Shape;361;p15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2" name="Google Shape;362;p15:notes"/>
          <p:cNvSpPr txBox="1"/>
          <p:nvPr>
            <p:ph idx="12" type="sldNum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  <a:noFill/>
          <a:ln>
            <a:noFill/>
          </a:ln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2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8" name="Google Shape;368;p22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2f22d9df2ee_7_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Google Shape;374;g2f22d9df2ee_7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g2f22d9df2ee_7_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3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1" name="Google Shape;381;p23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13fbf77deef_0_32:notes"/>
          <p:cNvSpPr/>
          <p:nvPr>
            <p:ph idx="2" type="sldImg"/>
          </p:nvPr>
        </p:nvSpPr>
        <p:spPr>
          <a:xfrm>
            <a:off x="729725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13fbf77deef_0_32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g13fbf77deef_0_32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0e30c76b3_0_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f0e30c76b3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2f0e30c76b3_0_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0" name="Google Shape;190;p13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5c0dedc3ca_0_0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5c0dedc3ca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g25c0dedc3ca_0_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1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3" name="Google Shape;203;p11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42e201956e_0_0:notes"/>
          <p:cNvSpPr/>
          <p:nvPr>
            <p:ph idx="2" type="sldImg"/>
          </p:nvPr>
        </p:nvSpPr>
        <p:spPr>
          <a:xfrm>
            <a:off x="729725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42e201956e_0_0:notes"/>
          <p:cNvSpPr txBox="1"/>
          <p:nvPr>
            <p:ph idx="1" type="body"/>
          </p:nvPr>
        </p:nvSpPr>
        <p:spPr>
          <a:xfrm>
            <a:off x="707708" y="4505980"/>
            <a:ext cx="5661600" cy="3686700"/>
          </a:xfrm>
          <a:prstGeom prst="rect">
            <a:avLst/>
          </a:prstGeom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142e201956e_0_0:notes"/>
          <p:cNvSpPr txBox="1"/>
          <p:nvPr>
            <p:ph idx="12" type="sldNum"/>
          </p:nvPr>
        </p:nvSpPr>
        <p:spPr>
          <a:xfrm>
            <a:off x="4008705" y="8893297"/>
            <a:ext cx="3066600" cy="469800"/>
          </a:xfrm>
          <a:prstGeom prst="rect">
            <a:avLst/>
          </a:prstGeom>
        </p:spPr>
        <p:txBody>
          <a:bodyPr anchorCtr="0" anchor="b" bIns="46950" lIns="93925" spcFirstLastPara="1" rIns="93925" wrap="square" tIns="469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:notes"/>
          <p:cNvSpPr txBox="1"/>
          <p:nvPr>
            <p:ph idx="1" type="body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6950" lIns="93925" spcFirstLastPara="1" rIns="93925" wrap="square" tIns="469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5" name="Google Shape;215;p9:notes"/>
          <p:cNvSpPr/>
          <p:nvPr>
            <p:ph idx="2" type="sldImg"/>
          </p:nvPr>
        </p:nvSpPr>
        <p:spPr>
          <a:xfrm>
            <a:off x="729721" y="1169988"/>
            <a:ext cx="5617500" cy="3160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5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7"/>
          <p:cNvSpPr txBox="1"/>
          <p:nvPr>
            <p:ph type="title"/>
          </p:nvPr>
        </p:nvSpPr>
        <p:spPr>
          <a:xfrm rot="5400000">
            <a:off x="5350049" y="1467543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7"/>
          <p:cNvSpPr txBox="1"/>
          <p:nvPr>
            <p:ph idx="1" type="body"/>
          </p:nvPr>
        </p:nvSpPr>
        <p:spPr>
          <a:xfrm rot="5400000">
            <a:off x="1349475" y="-447057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3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1" name="Google Shape;81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2"/>
          <p:cNvSpPr txBox="1"/>
          <p:nvPr>
            <p:ph type="title"/>
          </p:nvPr>
        </p:nvSpPr>
        <p:spPr>
          <a:xfrm>
            <a:off x="2567355" y="273846"/>
            <a:ext cx="59481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2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2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2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3" name="Google Shape;93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8"/>
          <p:cNvSpPr txBox="1"/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38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97" name="Google Shape;97;p38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8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38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9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262626"/>
              </a:buClr>
              <a:buSzPts val="2100"/>
              <a:buChar char="•"/>
              <a:defRPr>
                <a:solidFill>
                  <a:srgbClr val="262626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>
                <a:solidFill>
                  <a:srgbClr val="262626"/>
                </a:solidFill>
              </a:defRPr>
            </a:lvl2pPr>
            <a:lvl3pPr indent="-3238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500"/>
              <a:buChar char="•"/>
              <a:defRPr>
                <a:solidFill>
                  <a:srgbClr val="262626"/>
                </a:solidFill>
              </a:defRPr>
            </a:lvl3pPr>
            <a:lvl4pPr indent="-314325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350"/>
              <a:buChar char="•"/>
              <a:defRPr>
                <a:solidFill>
                  <a:srgbClr val="262626"/>
                </a:solidFill>
              </a:defRPr>
            </a:lvl4pPr>
            <a:lvl5pPr indent="-314325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262626"/>
              </a:buClr>
              <a:buSzPts val="1350"/>
              <a:buChar char="•"/>
              <a:defRPr>
                <a:solidFill>
                  <a:srgbClr val="26262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2" name="Google Shape;102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0"/>
          <p:cNvSpPr txBox="1"/>
          <p:nvPr>
            <p:ph type="title"/>
          </p:nvPr>
        </p:nvSpPr>
        <p:spPr>
          <a:xfrm>
            <a:off x="623888" y="1282306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0"/>
          <p:cNvSpPr txBox="1"/>
          <p:nvPr>
            <p:ph idx="1" type="body"/>
          </p:nvPr>
        </p:nvSpPr>
        <p:spPr>
          <a:xfrm>
            <a:off x="623888" y="3442100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40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0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40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9" name="Google Shape;109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1"/>
          <p:cNvSpPr txBox="1"/>
          <p:nvPr>
            <p:ph type="title"/>
          </p:nvPr>
        </p:nvSpPr>
        <p:spPr>
          <a:xfrm>
            <a:off x="2351612" y="273846"/>
            <a:ext cx="61638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1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41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41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41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41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7" name="Google Shape;117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2"/>
          <p:cNvSpPr txBox="1"/>
          <p:nvPr>
            <p:ph type="title"/>
          </p:nvPr>
        </p:nvSpPr>
        <p:spPr>
          <a:xfrm>
            <a:off x="2582426" y="273846"/>
            <a:ext cx="59340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42"/>
          <p:cNvSpPr txBox="1"/>
          <p:nvPr>
            <p:ph idx="1" type="body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21" name="Google Shape;121;p42"/>
          <p:cNvSpPr txBox="1"/>
          <p:nvPr>
            <p:ph idx="2" type="body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42"/>
          <p:cNvSpPr txBox="1"/>
          <p:nvPr>
            <p:ph idx="3" type="body"/>
          </p:nvPr>
        </p:nvSpPr>
        <p:spPr>
          <a:xfrm>
            <a:off x="4629151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123" name="Google Shape;123;p42"/>
          <p:cNvSpPr txBox="1"/>
          <p:nvPr>
            <p:ph idx="4" type="body"/>
          </p:nvPr>
        </p:nvSpPr>
        <p:spPr>
          <a:xfrm>
            <a:off x="4629151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42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2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42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7" name="Google Shape;127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3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43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43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2" name="Google Shape;132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4"/>
          <p:cNvSpPr txBox="1"/>
          <p:nvPr>
            <p:ph type="title"/>
          </p:nvPr>
        </p:nvSpPr>
        <p:spPr>
          <a:xfrm>
            <a:off x="628650" y="1396092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44"/>
          <p:cNvSpPr txBox="1"/>
          <p:nvPr>
            <p:ph idx="1" type="body"/>
          </p:nvPr>
        </p:nvSpPr>
        <p:spPr>
          <a:xfrm>
            <a:off x="3887391" y="740571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36" name="Google Shape;136;p44"/>
          <p:cNvSpPr txBox="1"/>
          <p:nvPr>
            <p:ph idx="2" type="body"/>
          </p:nvPr>
        </p:nvSpPr>
        <p:spPr>
          <a:xfrm>
            <a:off x="629841" y="2596243"/>
            <a:ext cx="2949300" cy="18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137" name="Google Shape;137;p44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44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44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0" name="Google Shape;140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5"/>
          <p:cNvSpPr txBox="1"/>
          <p:nvPr>
            <p:ph type="title"/>
          </p:nvPr>
        </p:nvSpPr>
        <p:spPr>
          <a:xfrm>
            <a:off x="628650" y="1162468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45"/>
          <p:cNvSpPr/>
          <p:nvPr>
            <p:ph idx="2" type="pic"/>
          </p:nvPr>
        </p:nvSpPr>
        <p:spPr>
          <a:xfrm>
            <a:off x="3887391" y="740571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44" name="Google Shape;144;p45"/>
          <p:cNvSpPr txBox="1"/>
          <p:nvPr>
            <p:ph idx="1" type="body"/>
          </p:nvPr>
        </p:nvSpPr>
        <p:spPr>
          <a:xfrm>
            <a:off x="629841" y="2362618"/>
            <a:ext cx="2949300" cy="20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145" name="Google Shape;145;p45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45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45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8" name="Google Shape;148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6"/>
          <p:cNvSpPr txBox="1"/>
          <p:nvPr>
            <p:ph idx="1" type="body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2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7" name="Google Shape;27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6"/>
          <p:cNvSpPr txBox="1"/>
          <p:nvPr>
            <p:ph type="title"/>
          </p:nvPr>
        </p:nvSpPr>
        <p:spPr>
          <a:xfrm>
            <a:off x="2431700" y="273846"/>
            <a:ext cx="6083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46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46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46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46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5" name="Google Shape;155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7"/>
          <p:cNvSpPr txBox="1"/>
          <p:nvPr>
            <p:ph type="title"/>
          </p:nvPr>
        </p:nvSpPr>
        <p:spPr>
          <a:xfrm rot="5400000">
            <a:off x="5350051" y="1467543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47"/>
          <p:cNvSpPr txBox="1"/>
          <p:nvPr>
            <p:ph idx="1" type="body"/>
          </p:nvPr>
        </p:nvSpPr>
        <p:spPr>
          <a:xfrm rot="5400000">
            <a:off x="1349477" y="-447057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9" name="Google Shape;159;p47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47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47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2" name="Google Shape;162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8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7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800"/>
              <a:buChar char="•"/>
              <a:defRPr>
                <a:solidFill>
                  <a:srgbClr val="262626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400"/>
              <a:buChar char="•"/>
              <a:defRPr>
                <a:solidFill>
                  <a:srgbClr val="262626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2000"/>
              <a:buChar char="•"/>
              <a:defRPr>
                <a:solidFill>
                  <a:srgbClr val="262626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>
                <a:solidFill>
                  <a:srgbClr val="262626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>
                <a:solidFill>
                  <a:srgbClr val="26262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0" name="Google Shape;30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0"/>
          <p:cNvSpPr txBox="1"/>
          <p:nvPr>
            <p:ph type="title"/>
          </p:nvPr>
        </p:nvSpPr>
        <p:spPr>
          <a:xfrm>
            <a:off x="2567354" y="273844"/>
            <a:ext cx="59481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6" name="Google Shape;36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1" name="Google Shape;41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3"/>
          <p:cNvSpPr txBox="1"/>
          <p:nvPr>
            <p:ph type="title"/>
          </p:nvPr>
        </p:nvSpPr>
        <p:spPr>
          <a:xfrm>
            <a:off x="2351612" y="273844"/>
            <a:ext cx="61638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33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9" name="Google Shape;49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4"/>
          <p:cNvSpPr txBox="1"/>
          <p:nvPr>
            <p:ph type="title"/>
          </p:nvPr>
        </p:nvSpPr>
        <p:spPr>
          <a:xfrm>
            <a:off x="2582425" y="273844"/>
            <a:ext cx="59340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4"/>
          <p:cNvSpPr txBox="1"/>
          <p:nvPr>
            <p:ph idx="1" type="body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34"/>
          <p:cNvSpPr txBox="1"/>
          <p:nvPr>
            <p:ph idx="2" type="body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34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34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3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9" name="Google Shape;59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5"/>
          <p:cNvSpPr txBox="1"/>
          <p:nvPr>
            <p:ph type="title"/>
          </p:nvPr>
        </p:nvSpPr>
        <p:spPr>
          <a:xfrm>
            <a:off x="628650" y="1396092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35"/>
          <p:cNvSpPr txBox="1"/>
          <p:nvPr>
            <p:ph idx="1" type="body"/>
          </p:nvPr>
        </p:nvSpPr>
        <p:spPr>
          <a:xfrm>
            <a:off x="3887391" y="740570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35"/>
          <p:cNvSpPr txBox="1"/>
          <p:nvPr>
            <p:ph idx="2" type="body"/>
          </p:nvPr>
        </p:nvSpPr>
        <p:spPr>
          <a:xfrm>
            <a:off x="629841" y="2596242"/>
            <a:ext cx="2949300" cy="18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3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3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7" name="Google Shape;67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/>
          <p:nvPr>
            <p:ph type="title"/>
          </p:nvPr>
        </p:nvSpPr>
        <p:spPr>
          <a:xfrm>
            <a:off x="2431700" y="273844"/>
            <a:ext cx="6083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6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4" name="Google Shape;74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1837" y="185852"/>
            <a:ext cx="1574832" cy="11010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25000">
              <a:srgbClr val="FFFFFF"/>
            </a:gs>
            <a:gs pos="100000">
              <a:srgbClr val="0569B1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25000">
              <a:srgbClr val="FFFFFF"/>
            </a:gs>
            <a:gs pos="100000">
              <a:srgbClr val="0569B1"/>
            </a:gs>
          </a:gsLst>
          <a:path path="circle">
            <a:fillToRect b="100%" r="100%"/>
          </a:path>
          <a:tileRect l="-100%" t="-100%"/>
        </a:gra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1"/>
          <p:cNvSpPr txBox="1"/>
          <p:nvPr>
            <p:ph type="title"/>
          </p:nvPr>
        </p:nvSpPr>
        <p:spPr>
          <a:xfrm>
            <a:off x="628650" y="273846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31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31"/>
          <p:cNvSpPr txBox="1"/>
          <p:nvPr>
            <p:ph idx="10" type="dt"/>
          </p:nvPr>
        </p:nvSpPr>
        <p:spPr>
          <a:xfrm>
            <a:off x="6286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31"/>
          <p:cNvSpPr txBox="1"/>
          <p:nvPr>
            <p:ph idx="11" type="ftr"/>
          </p:nvPr>
        </p:nvSpPr>
        <p:spPr>
          <a:xfrm>
            <a:off x="3028950" y="4767265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31"/>
          <p:cNvSpPr txBox="1"/>
          <p:nvPr>
            <p:ph idx="12" type="sldNum"/>
          </p:nvPr>
        </p:nvSpPr>
        <p:spPr>
          <a:xfrm>
            <a:off x="6457950" y="4767265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wesley.stoner@cobbk12.org" TargetMode="External"/><Relationship Id="rId4" Type="http://schemas.openxmlformats.org/officeDocument/2006/relationships/hyperlink" Target="mailto:alison.mann@cobbk12.org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mailto:volunteers.waltonchorusbooster@gmail.com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waltonchorus.com/volunteers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hyperlink" Target="mailto:treasurer.waltonchorusbooster@gmail.com" TargetMode="External"/><Relationship Id="rId4" Type="http://schemas.openxmlformats.org/officeDocument/2006/relationships/hyperlink" Target="mailto:donations.waltonchorusbooster@gmail.com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president.waltonchorusbooster@gmail.com" TargetMode="External"/><Relationship Id="rId4" Type="http://schemas.openxmlformats.org/officeDocument/2006/relationships/image" Target="../media/image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waltonchorus.com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hyperlink" Target="mailto:donations.waltonchorusbooster@gmail.co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://www.waltonchorus.com" TargetMode="Externa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hyperlink" Target="mailto:wesley.stoner@cobbk12.org" TargetMode="External"/><Relationship Id="rId4" Type="http://schemas.openxmlformats.org/officeDocument/2006/relationships/hyperlink" Target="mailto:alison.mann@cobbk12.org" TargetMode="External"/><Relationship Id="rId5" Type="http://schemas.openxmlformats.org/officeDocument/2006/relationships/hyperlink" Target="http://www.waltonchorus.com" TargetMode="Externa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michelledobo@gmail.com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waltonchorus.com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63000">
              <a:srgbClr val="FFFFFF"/>
            </a:gs>
            <a:gs pos="100000">
              <a:srgbClr val="1C6FA9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8555" y="542636"/>
            <a:ext cx="2824032" cy="1974354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"/>
          <p:cNvSpPr txBox="1"/>
          <p:nvPr/>
        </p:nvSpPr>
        <p:spPr>
          <a:xfrm>
            <a:off x="1981391" y="3218836"/>
            <a:ext cx="46569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0569B1"/>
                </a:solidFill>
                <a:latin typeface="Arial"/>
                <a:ea typeface="Arial"/>
                <a:cs typeface="Arial"/>
                <a:sym typeface="Arial"/>
              </a:rPr>
              <a:t>Parent Information Night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1" i="0" lang="en-US" sz="3300" u="none" cap="none" strike="noStrike">
                <a:solidFill>
                  <a:srgbClr val="0569B1"/>
                </a:solidFill>
                <a:latin typeface="Arial"/>
                <a:ea typeface="Arial"/>
                <a:cs typeface="Arial"/>
                <a:sym typeface="Arial"/>
              </a:rPr>
              <a:t>August </a:t>
            </a:r>
            <a:r>
              <a:rPr b="1" lang="en-US" sz="3300">
                <a:solidFill>
                  <a:srgbClr val="0569B1"/>
                </a:solidFill>
              </a:rPr>
              <a:t>13</a:t>
            </a:r>
            <a:r>
              <a:rPr b="1" i="0" lang="en-US" sz="3300" u="none" cap="none" strike="noStrike">
                <a:solidFill>
                  <a:srgbClr val="0569B1"/>
                </a:solidFill>
                <a:latin typeface="Arial"/>
                <a:ea typeface="Arial"/>
                <a:cs typeface="Arial"/>
                <a:sym typeface="Arial"/>
              </a:rPr>
              <a:t>, 202</a:t>
            </a:r>
            <a:r>
              <a:rPr b="1" lang="en-US" sz="3300">
                <a:solidFill>
                  <a:srgbClr val="0569B1"/>
                </a:solidFill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5"/>
          <p:cNvSpPr txBox="1"/>
          <p:nvPr>
            <p:ph type="title"/>
          </p:nvPr>
        </p:nvSpPr>
        <p:spPr>
          <a:xfrm>
            <a:off x="299250" y="751800"/>
            <a:ext cx="85455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Arial"/>
              <a:buNone/>
            </a:pPr>
            <a:r>
              <a:rPr lang="en-US" sz="5500">
                <a:solidFill>
                  <a:srgbClr val="262626"/>
                </a:solidFill>
              </a:rPr>
              <a:t>Mr. Wes Stoner &amp; </a:t>
            </a:r>
            <a:endParaRPr sz="550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Arial"/>
              <a:buNone/>
            </a:pPr>
            <a:r>
              <a:rPr lang="en-US" sz="5500">
                <a:solidFill>
                  <a:srgbClr val="262626"/>
                </a:solidFill>
              </a:rPr>
              <a:t>Dr. Alison Mann</a:t>
            </a:r>
            <a:endParaRPr sz="5500"/>
          </a:p>
        </p:txBody>
      </p:sp>
      <p:sp>
        <p:nvSpPr>
          <p:cNvPr id="224" name="Google Shape;224;p5"/>
          <p:cNvSpPr txBox="1"/>
          <p:nvPr>
            <p:ph idx="1" type="body"/>
          </p:nvPr>
        </p:nvSpPr>
        <p:spPr>
          <a:xfrm>
            <a:off x="623888" y="29848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60"/>
              <a:buNone/>
            </a:pPr>
            <a:r>
              <a:rPr lang="en-US" sz="2960">
                <a:solidFill>
                  <a:srgbClr val="262626"/>
                </a:solidFill>
              </a:rPr>
              <a:t>Walton Choral Directors</a:t>
            </a:r>
            <a:endParaRPr sz="296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60"/>
              <a:buNone/>
            </a:pPr>
            <a:r>
              <a:rPr b="1" lang="en-US" sz="2960" u="sng">
                <a:solidFill>
                  <a:schemeClr val="hlink"/>
                </a:solidFill>
                <a:hlinkClick r:id="rId3"/>
              </a:rPr>
              <a:t>wesley.stoner@cobbk12.org</a:t>
            </a:r>
            <a:endParaRPr b="1" sz="296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60"/>
              <a:buNone/>
            </a:pPr>
            <a:r>
              <a:rPr b="1" lang="en-US" sz="2960" u="sng">
                <a:solidFill>
                  <a:schemeClr val="hlink"/>
                </a:solidFill>
                <a:hlinkClick r:id="rId4"/>
              </a:rPr>
              <a:t>alison.mann@cobbk12.org</a:t>
            </a:r>
            <a:endParaRPr b="1" sz="296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60"/>
              <a:buNone/>
            </a:pPr>
            <a:r>
              <a:t/>
            </a:r>
            <a:endParaRPr b="1" sz="296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60"/>
              <a:buNone/>
            </a:pPr>
            <a:r>
              <a:t/>
            </a:r>
            <a:endParaRPr sz="2960">
              <a:solidFill>
                <a:srgbClr val="262626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e7a4eaaed7_0_0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38" scaled="0"/>
          </a:gradFill>
          <a:ln>
            <a:noFill/>
          </a:ln>
          <a:effectLst>
            <a:outerShdw blurRad="40000" rotWithShape="0" dir="5400000" dist="23000">
              <a:srgbClr val="000000">
                <a:alpha val="34117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By the numbers…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30" name="Google Shape;230;ge7a4eaaed7_0_0"/>
          <p:cNvGraphicFramePr/>
          <p:nvPr/>
        </p:nvGraphicFramePr>
        <p:xfrm>
          <a:off x="902202" y="1475772"/>
          <a:ext cx="3000000" cy="3000000"/>
        </p:xfrm>
        <a:graphic>
          <a:graphicData uri="http://schemas.openxmlformats.org/drawingml/2006/table">
            <a:tbl>
              <a:tblPr bandRow="1">
                <a:gradFill>
                  <a:gsLst>
                    <a:gs pos="0">
                      <a:srgbClr val="05538B"/>
                    </a:gs>
                    <a:gs pos="80000">
                      <a:srgbClr val="076EB7"/>
                    </a:gs>
                    <a:gs pos="100000">
                      <a:srgbClr val="046EBB"/>
                    </a:gs>
                  </a:gsLst>
                  <a:lin ang="16200038" scaled="0"/>
                </a:gradFill>
                <a:tableStyleId>{F901CBAF-A4D5-4DE8-BB37-81BB060BDD50}</a:tableStyleId>
              </a:tblPr>
              <a:tblGrid>
                <a:gridCol w="6620025"/>
                <a:gridCol w="718325"/>
              </a:tblGrid>
              <a:tr h="391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/>
                        <a:t>Men’s Ensemble</a:t>
                      </a:r>
                      <a:endParaRPr sz="1100" u="none" cap="none" strike="noStrike"/>
                    </a:p>
                  </a:txBody>
                  <a:tcPr marT="34300" marB="343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100"/>
                        <a:t> 58</a:t>
                      </a:r>
                      <a:endParaRPr sz="2100" u="none" cap="none" strike="noStrike"/>
                    </a:p>
                  </a:txBody>
                  <a:tcPr marT="34300" marB="34300" marR="91450" marL="91450" anchor="ctr"/>
                </a:tc>
              </a:tr>
              <a:tr h="391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/>
                        <a:t>Varsity Treble</a:t>
                      </a:r>
                      <a:endParaRPr sz="1100" u="none" cap="none" strike="noStrike"/>
                    </a:p>
                  </a:txBody>
                  <a:tcPr marT="34300" marB="343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100"/>
                        <a:t> 73</a:t>
                      </a:r>
                      <a:endParaRPr sz="2100" u="none" cap="none" strike="noStrike"/>
                    </a:p>
                  </a:txBody>
                  <a:tcPr marT="34300" marB="34300" marR="91450" marL="91450" anchor="ctr"/>
                </a:tc>
              </a:tr>
              <a:tr h="4234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/>
                        <a:t>SWE</a:t>
                      </a:r>
                      <a:endParaRPr sz="1100" u="none" cap="none" strike="noStrike"/>
                    </a:p>
                  </a:txBody>
                  <a:tcPr marT="34300" marB="343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100"/>
                        <a:t> 33</a:t>
                      </a:r>
                      <a:endParaRPr sz="2100" u="none" cap="none" strike="noStrike"/>
                    </a:p>
                  </a:txBody>
                  <a:tcPr marT="34300" marB="34300" marR="91450" marL="91450" anchor="ctr"/>
                </a:tc>
              </a:tr>
              <a:tr h="391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/>
                        <a:t>A Cappella</a:t>
                      </a:r>
                      <a:endParaRPr sz="1100" u="none" cap="none" strike="noStrike"/>
                    </a:p>
                  </a:txBody>
                  <a:tcPr marT="34300" marB="343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100"/>
                        <a:t> 33</a:t>
                      </a:r>
                      <a:endParaRPr sz="2100" u="none" cap="none" strike="noStrike"/>
                    </a:p>
                  </a:txBody>
                  <a:tcPr marT="34300" marB="34300" marR="91450" marL="91450" anchor="ctr"/>
                </a:tc>
              </a:tr>
              <a:tr h="450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/>
                        <a:t>Bel Canto</a:t>
                      </a:r>
                      <a:endParaRPr sz="1100" u="none" cap="none" strike="noStrike"/>
                    </a:p>
                  </a:txBody>
                  <a:tcPr marT="34300" marB="343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2100"/>
                        <a:t> 58</a:t>
                      </a:r>
                      <a:endParaRPr sz="2100" u="none" cap="none" strike="noStrike"/>
                    </a:p>
                  </a:txBody>
                  <a:tcPr marT="34300" marB="34300" marR="91450" marL="91450" anchor="ctr"/>
                </a:tc>
              </a:tr>
              <a:tr h="154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cap="none" strike="noStrike"/>
                        <a:t>9</a:t>
                      </a:r>
                      <a:r>
                        <a:rPr baseline="30000" lang="en-US" sz="2100" u="none" cap="none" strike="noStrike"/>
                        <a:t>th</a:t>
                      </a:r>
                      <a:r>
                        <a:rPr lang="en-US" sz="2100" u="none" cap="none" strike="noStrike"/>
                        <a:t> Grade Treble Choir</a:t>
                      </a:r>
                      <a:endParaRPr sz="1100" u="none" cap="none" strike="noStrike"/>
                    </a:p>
                  </a:txBody>
                  <a:tcPr marT="34300" marB="343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100"/>
                        <a:t>           </a:t>
                      </a:r>
                      <a:r>
                        <a:rPr lang="en-US" sz="2100"/>
                        <a:t>96</a:t>
                      </a:r>
                      <a:endParaRPr sz="2100" u="none" cap="none" strike="noStrike"/>
                    </a:p>
                  </a:txBody>
                  <a:tcPr marT="34300" marB="34300" marR="91450" marL="91450" anchor="ctr"/>
                </a:tc>
              </a:tr>
              <a:tr h="714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b="1" lang="en-US" sz="2400" u="none" cap="none" strike="noStrike"/>
                        <a:t>202</a:t>
                      </a:r>
                      <a:r>
                        <a:rPr b="1" lang="en-US" sz="2400"/>
                        <a:t>4</a:t>
                      </a:r>
                      <a:r>
                        <a:rPr b="1" lang="en-US" sz="2400" u="none" cap="none" strike="noStrike"/>
                        <a:t>-2</a:t>
                      </a:r>
                      <a:r>
                        <a:rPr b="1" lang="en-US" sz="2400"/>
                        <a:t>5</a:t>
                      </a:r>
                      <a:r>
                        <a:rPr b="1" lang="en-US" sz="2400" u="none" cap="none" strike="noStrike"/>
                        <a:t> Total Singers:</a:t>
                      </a:r>
                      <a:endParaRPr sz="1100" u="none" cap="none" strike="noStrike"/>
                    </a:p>
                  </a:txBody>
                  <a:tcPr marT="34300" marB="34300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/>
                        <a:t> 351</a:t>
                      </a:r>
                      <a:endParaRPr sz="2100" u="none" cap="none" strike="noStrike"/>
                    </a:p>
                  </a:txBody>
                  <a:tcPr marT="34300" marB="34300" marR="91450" marL="91450" anchor="ctr"/>
                </a:tc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"/>
          <p:cNvSpPr txBox="1"/>
          <p:nvPr/>
        </p:nvSpPr>
        <p:spPr>
          <a:xfrm>
            <a:off x="2985961" y="388418"/>
            <a:ext cx="5276100" cy="7161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Arial"/>
              <a:buNone/>
            </a:pPr>
            <a:r>
              <a:rPr b="0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en-US" sz="4000">
                <a:solidFill>
                  <a:srgbClr val="FFFFFF"/>
                </a:solidFill>
              </a:rPr>
              <a:t>4</a:t>
            </a:r>
            <a:r>
              <a:rPr b="0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r>
              <a:rPr lang="en-US" sz="4000">
                <a:solidFill>
                  <a:srgbClr val="FFFFFF"/>
                </a:solidFill>
              </a:rPr>
              <a:t>5</a:t>
            </a:r>
            <a:r>
              <a:rPr b="0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Season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0"/>
          <p:cNvSpPr txBox="1"/>
          <p:nvPr>
            <p:ph idx="4294967295" type="body"/>
          </p:nvPr>
        </p:nvSpPr>
        <p:spPr>
          <a:xfrm>
            <a:off x="995325" y="1423650"/>
            <a:ext cx="7626900" cy="33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-571500" lvl="0" marL="5715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41716"/>
              <a:buNone/>
            </a:pPr>
            <a:r>
              <a:rPr lang="en-US" sz="5442"/>
              <a:t>What to Expect from HS Chorus</a:t>
            </a:r>
            <a:endParaRPr sz="5442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41703"/>
              <a:buNone/>
            </a:pPr>
            <a:r>
              <a:t/>
            </a:r>
            <a:endParaRPr sz="5442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442"/>
          </a:p>
          <a:p>
            <a:pPr indent="-340911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-"/>
            </a:pPr>
            <a:r>
              <a:rPr lang="en-US" sz="5442"/>
              <a:t>Concert Dates</a:t>
            </a:r>
            <a:endParaRPr sz="5442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5442"/>
              <a:t> - October 9, 2024 (6:00pm/7:30pm)</a:t>
            </a:r>
            <a:endParaRPr sz="5442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5442"/>
              <a:t> - December 9, 2024 (6:00pm/7:30pm)</a:t>
            </a:r>
            <a:endParaRPr sz="5442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5442"/>
              <a:t> - April 21, 2025 (6:00pm/7:30pm)</a:t>
            </a:r>
            <a:endParaRPr sz="5442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8600"/>
              <a:buNone/>
            </a:pPr>
            <a:r>
              <a:rPr lang="en-US" sz="5442"/>
              <a:t> </a:t>
            </a:r>
            <a:endParaRPr sz="5442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8600"/>
              <a:buNone/>
            </a:pPr>
            <a:r>
              <a:rPr lang="en-US" sz="5442"/>
              <a:t>- Homecoming Game National Anthem - October 18, 2024</a:t>
            </a:r>
            <a:endParaRPr sz="5442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8600"/>
              <a:buNone/>
            </a:pPr>
            <a:r>
              <a:rPr lang="en-US" sz="5442"/>
              <a:t>- LGPE - March 11-12, 2025 (at Walton)</a:t>
            </a:r>
            <a:endParaRPr sz="5442"/>
          </a:p>
          <a:p>
            <a:pPr indent="0" lvl="0" marL="177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33331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f0ae5e3731_0_0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CutTime</a:t>
            </a:r>
            <a:endParaRPr/>
          </a:p>
          <a:p>
            <a:pPr indent="-393065" lvl="0" marL="457200" rtl="0" algn="l">
              <a:spcBef>
                <a:spcPts val="100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Handbook</a:t>
            </a:r>
            <a:endParaRPr/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Participation Fee</a:t>
            </a:r>
            <a:endParaRPr/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US"/>
              <a:t>Check info and settings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Varsity Letter - 100 pts. (25 points from fundraising)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Choir Tour/Trips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6"/>
          <p:cNvSpPr txBox="1"/>
          <p:nvPr>
            <p:ph type="title"/>
          </p:nvPr>
        </p:nvSpPr>
        <p:spPr>
          <a:xfrm>
            <a:off x="277925" y="1457900"/>
            <a:ext cx="7886700" cy="198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6000"/>
              <a:buNone/>
            </a:pPr>
            <a:r>
              <a:rPr lang="en-US" sz="5900"/>
              <a:t> Carter Henley</a:t>
            </a:r>
            <a:endParaRPr sz="5900"/>
          </a:p>
        </p:txBody>
      </p:sp>
      <p:sp>
        <p:nvSpPr>
          <p:cNvPr id="249" name="Google Shape;249;p6"/>
          <p:cNvSpPr txBox="1"/>
          <p:nvPr>
            <p:ph idx="1" type="body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Walton Chorus Student President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f0ae5e3731_0_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200"/>
              <a:t>Divya Lakshman &amp;</a:t>
            </a:r>
            <a:endParaRPr sz="4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200"/>
              <a:t>Mindy Pekkanen</a:t>
            </a:r>
            <a:endParaRPr sz="4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/>
              <a:t>Chorus Booster Club Co-VPs for Volunteers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000" u="sng">
                <a:solidFill>
                  <a:schemeClr val="hlink"/>
                </a:solidFill>
                <a:hlinkClick r:id="rId3"/>
              </a:rPr>
              <a:t>volunteers.waltonchorusbooster@gmail.com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2f0ae5e3731_0_10"/>
          <p:cNvSpPr txBox="1"/>
          <p:nvPr>
            <p:ph type="title"/>
          </p:nvPr>
        </p:nvSpPr>
        <p:spPr>
          <a:xfrm>
            <a:off x="628650" y="1383899"/>
            <a:ext cx="7886700" cy="2603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659">
                <a:solidFill>
                  <a:srgbClr val="262626"/>
                </a:solidFill>
              </a:rPr>
              <a:t>Volunteering helps your student earn lettering points!</a:t>
            </a:r>
            <a:endParaRPr sz="3659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0054"/>
              <a:buFont typeface="Arial"/>
              <a:buNone/>
            </a:pPr>
            <a:r>
              <a:t/>
            </a:r>
            <a:endParaRPr sz="3659">
              <a:solidFill>
                <a:srgbClr val="26262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How?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1"/>
          <p:cNvSpPr txBox="1"/>
          <p:nvPr>
            <p:ph idx="1" type="body"/>
          </p:nvPr>
        </p:nvSpPr>
        <p:spPr>
          <a:xfrm>
            <a:off x="181800" y="1243250"/>
            <a:ext cx="8768400" cy="36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81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460"/>
              <a:buChar char="•"/>
            </a:pPr>
            <a:r>
              <a:rPr lang="en-US" sz="2460"/>
              <a:t>Concert Chaperones</a:t>
            </a:r>
            <a:endParaRPr sz="2460"/>
          </a:p>
          <a:p>
            <a:pPr indent="-38481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460"/>
              <a:buChar char="•"/>
            </a:pPr>
            <a:r>
              <a:rPr lang="en-US" sz="2460"/>
              <a:t>Field trips </a:t>
            </a:r>
            <a:endParaRPr sz="2460"/>
          </a:p>
          <a:p>
            <a:pPr indent="-38481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460"/>
              <a:buChar char="•"/>
            </a:pPr>
            <a:r>
              <a:rPr lang="en-US" sz="2460"/>
              <a:t>Events we host such as LGPE and Homecoming</a:t>
            </a:r>
            <a:endParaRPr sz="2460"/>
          </a:p>
          <a:p>
            <a:pPr indent="-384810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460"/>
              <a:buChar char="•"/>
            </a:pPr>
            <a:r>
              <a:rPr lang="en-US" sz="2460"/>
              <a:t>Other events as needed</a:t>
            </a:r>
            <a:endParaRPr sz="2460"/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60"/>
              <a:t>   Volunteer sign ups will be sent out as we need you!</a:t>
            </a:r>
            <a:endParaRPr sz="2460"/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60"/>
              <a:buNone/>
            </a:pPr>
            <a:r>
              <a:rPr lang="en-US" sz="2460"/>
              <a:t>Please visit </a:t>
            </a:r>
            <a:r>
              <a:rPr lang="en-US" sz="2460" u="sng">
                <a:solidFill>
                  <a:schemeClr val="hlink"/>
                </a:solidFill>
                <a:hlinkClick r:id="rId3"/>
              </a:rPr>
              <a:t>www.waltonchorus.com/booster-club/volunteers</a:t>
            </a:r>
            <a:r>
              <a:rPr lang="en-US" sz="2460"/>
              <a:t> for more information</a:t>
            </a:r>
            <a:endParaRPr sz="2460"/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60"/>
              <a:buNone/>
            </a:pPr>
            <a:r>
              <a:t/>
            </a:r>
            <a:endParaRPr sz="2460"/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60"/>
              <a:buNone/>
            </a:pPr>
            <a:r>
              <a:t/>
            </a:r>
            <a:endParaRPr sz="2460"/>
          </a:p>
          <a:p>
            <a:pPr indent="0" lvl="0" marL="0" rtl="0" algn="l">
              <a:lnSpc>
                <a:spcPct val="10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60"/>
              <a:buNone/>
            </a:pPr>
            <a:r>
              <a:t/>
            </a:r>
            <a:endParaRPr sz="2460"/>
          </a:p>
        </p:txBody>
      </p:sp>
      <p:sp>
        <p:nvSpPr>
          <p:cNvPr id="267" name="Google Shape;267;p21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 fontScale="925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8107"/>
              <a:buFont typeface="A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Volunteer Opportunities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13fbf77deef_0_11"/>
          <p:cNvSpPr txBox="1"/>
          <p:nvPr/>
        </p:nvSpPr>
        <p:spPr>
          <a:xfrm>
            <a:off x="590100" y="1185675"/>
            <a:ext cx="65469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/>
              <a:t>Lori Kent</a:t>
            </a:r>
            <a:endParaRPr sz="6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Chorus Booster Board Treasurer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treasurer.waltonchoralbooster@gmail.com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274" name="Google Shape;274;g13fbf77deef_0_11"/>
          <p:cNvSpPr txBox="1"/>
          <p:nvPr/>
        </p:nvSpPr>
        <p:spPr>
          <a:xfrm>
            <a:off x="590100" y="3081225"/>
            <a:ext cx="6478500" cy="246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</a:rPr>
              <a:t>Samantha Ryan</a:t>
            </a:r>
            <a:endParaRPr sz="6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Chorus Booster Board VP Booster Relations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hlinkClick r:id="rId4"/>
              </a:rPr>
              <a:t>donations.waltonchorusbooster@gmail.com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6"/>
          <p:cNvSpPr txBox="1"/>
          <p:nvPr>
            <p:ph idx="4294967295" type="body"/>
          </p:nvPr>
        </p:nvSpPr>
        <p:spPr>
          <a:xfrm>
            <a:off x="330500" y="1383956"/>
            <a:ext cx="8493900" cy="34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360"/>
              <a:t>How much additional cost does it take to operate Walton’s highly successful Chorus Program?</a:t>
            </a:r>
            <a:endParaRPr b="1" sz="236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36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360"/>
              <a:t>On average each year it costs </a:t>
            </a:r>
            <a:r>
              <a:rPr b="1" i="1" lang="en-US" sz="2460"/>
              <a:t>$100,000</a:t>
            </a:r>
            <a:r>
              <a:rPr lang="en-US" sz="2360"/>
              <a:t> over and above the funding that the county provides.</a:t>
            </a:r>
            <a:endParaRPr sz="236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360"/>
          </a:p>
        </p:txBody>
      </p:sp>
      <p:sp>
        <p:nvSpPr>
          <p:cNvPr id="280" name="Google Shape;280;p16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Booster</a:t>
            </a:r>
            <a:r>
              <a:rPr lang="en-US" sz="4400">
                <a:solidFill>
                  <a:schemeClr val="lt1"/>
                </a:solidFill>
              </a:rPr>
              <a:t> Club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"/>
          <p:cNvSpPr txBox="1"/>
          <p:nvPr>
            <p:ph type="title"/>
          </p:nvPr>
        </p:nvSpPr>
        <p:spPr>
          <a:xfrm>
            <a:off x="623900" y="1830731"/>
            <a:ext cx="7886700" cy="15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6000"/>
              <a:buFont typeface="Arial"/>
              <a:buNone/>
            </a:pPr>
            <a:r>
              <a:rPr b="1" lang="en-US">
                <a:solidFill>
                  <a:srgbClr val="05538B"/>
                </a:solidFill>
              </a:rPr>
              <a:t>Welcome</a:t>
            </a:r>
            <a:endParaRPr b="1">
              <a:solidFill>
                <a:srgbClr val="05538B"/>
              </a:solidFill>
            </a:endParaRPr>
          </a:p>
        </p:txBody>
      </p:sp>
      <p:sp>
        <p:nvSpPr>
          <p:cNvPr id="174" name="Google Shape;174;p2"/>
          <p:cNvSpPr txBox="1"/>
          <p:nvPr>
            <p:ph idx="1" type="body"/>
          </p:nvPr>
        </p:nvSpPr>
        <p:spPr>
          <a:xfrm>
            <a:off x="348700" y="3007744"/>
            <a:ext cx="8161800" cy="19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63157"/>
              <a:buNone/>
            </a:pPr>
            <a:r>
              <a:rPr b="1" lang="en-US" sz="3800">
                <a:solidFill>
                  <a:srgbClr val="262626"/>
                </a:solidFill>
              </a:rPr>
              <a:t>Tiffany Whittington</a:t>
            </a:r>
            <a:endParaRPr b="1" sz="380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63157"/>
              <a:buNone/>
            </a:pPr>
            <a:r>
              <a:rPr lang="en-US" sz="3800">
                <a:solidFill>
                  <a:srgbClr val="262626"/>
                </a:solidFill>
              </a:rPr>
              <a:t>Choral Booster Club President</a:t>
            </a:r>
            <a:endParaRPr sz="380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63157"/>
              <a:buNone/>
            </a:pPr>
            <a:r>
              <a:rPr lang="en-US" sz="3800" u="sng">
                <a:solidFill>
                  <a:schemeClr val="hlink"/>
                </a:solidFill>
                <a:hlinkClick r:id="rId3"/>
              </a:rPr>
              <a:t>president.waltonchorusbooster@gmail.com</a:t>
            </a:r>
            <a:endParaRPr sz="3800">
              <a:solidFill>
                <a:srgbClr val="26262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97547"/>
              <a:buNone/>
            </a:pPr>
            <a:r>
              <a:rPr lang="en-US" sz="2460">
                <a:solidFill>
                  <a:srgbClr val="262626"/>
                </a:solidFill>
              </a:rPr>
              <a:t>*Please sign in</a:t>
            </a:r>
            <a:endParaRPr sz="2460">
              <a:solidFill>
                <a:srgbClr val="262626"/>
              </a:solidFill>
            </a:endParaRPr>
          </a:p>
        </p:txBody>
      </p:sp>
      <p:pic>
        <p:nvPicPr>
          <p:cNvPr id="175" name="Google Shape;17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02050" y="95900"/>
            <a:ext cx="2804701" cy="350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f1eba0437d_0_5"/>
          <p:cNvSpPr txBox="1"/>
          <p:nvPr>
            <p:ph idx="4294967295" type="body"/>
          </p:nvPr>
        </p:nvSpPr>
        <p:spPr>
          <a:xfrm>
            <a:off x="330500" y="1182925"/>
            <a:ext cx="8493900" cy="3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260"/>
              <a:t>What does Walton Choral Booster Club provide to our students?</a:t>
            </a:r>
            <a:endParaRPr sz="226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36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360"/>
          </a:p>
        </p:txBody>
      </p:sp>
      <p:sp>
        <p:nvSpPr>
          <p:cNvPr id="286" name="Google Shape;286;g2f1eba0437d_0_5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38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Booster</a:t>
            </a:r>
            <a:r>
              <a:rPr lang="en-US" sz="4400">
                <a:solidFill>
                  <a:schemeClr val="lt1"/>
                </a:solidFill>
              </a:rPr>
              <a:t> Club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g2f1eba0437d_0_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5650" y="1647122"/>
            <a:ext cx="6263499" cy="3326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f1eba0437d_0_0"/>
          <p:cNvSpPr txBox="1"/>
          <p:nvPr>
            <p:ph idx="4294967295" type="body"/>
          </p:nvPr>
        </p:nvSpPr>
        <p:spPr>
          <a:xfrm>
            <a:off x="330500" y="1383956"/>
            <a:ext cx="8493900" cy="349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360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360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2960"/>
              <a:t>How can we, as parents, help?</a:t>
            </a:r>
            <a:endParaRPr b="1" sz="2960"/>
          </a:p>
        </p:txBody>
      </p:sp>
      <p:sp>
        <p:nvSpPr>
          <p:cNvPr id="293" name="Google Shape;293;g2f1eba0437d_0_0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38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Booster</a:t>
            </a:r>
            <a:r>
              <a:rPr lang="en-US" sz="4400">
                <a:solidFill>
                  <a:schemeClr val="lt1"/>
                </a:solidFill>
              </a:rPr>
              <a:t> Club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f1ae6073e1_0_0"/>
          <p:cNvSpPr txBox="1"/>
          <p:nvPr>
            <p:ph type="title"/>
          </p:nvPr>
        </p:nvSpPr>
        <p:spPr>
          <a:xfrm>
            <a:off x="2567354" y="273844"/>
            <a:ext cx="5948100" cy="9942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97536"/>
              <a:buFont typeface="Arial"/>
              <a:buNone/>
            </a:pPr>
            <a:r>
              <a:rPr lang="en-US" sz="4511">
                <a:solidFill>
                  <a:schemeClr val="lt1"/>
                </a:solidFill>
                <a:highlight>
                  <a:schemeClr val="dk2"/>
                </a:highlight>
              </a:rPr>
              <a:t>Fundraising</a:t>
            </a:r>
            <a:endParaRPr sz="1511">
              <a:solidFill>
                <a:srgbClr val="000000"/>
              </a:solidFill>
              <a:highlight>
                <a:schemeClr val="dk2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g2f1ae6073e1_0_0"/>
          <p:cNvSpPr txBox="1"/>
          <p:nvPr/>
        </p:nvSpPr>
        <p:spPr>
          <a:xfrm>
            <a:off x="628900" y="1268050"/>
            <a:ext cx="7846200" cy="359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Pay the required Participation Fee in CutTime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Join Booster Club </a:t>
            </a:r>
            <a:r>
              <a:rPr lang="en-US" sz="1631" u="sng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www.waltonchorus.com</a:t>
            </a:r>
            <a:r>
              <a:rPr lang="en-US" sz="1631">
                <a:solidFill>
                  <a:schemeClr val="dk1"/>
                </a:solidFill>
              </a:rPr>
              <a:t>  </a:t>
            </a:r>
            <a:br>
              <a:rPr lang="en-US" sz="1900">
                <a:solidFill>
                  <a:schemeClr val="dk1"/>
                </a:solidFill>
              </a:rPr>
            </a:br>
            <a:r>
              <a:rPr i="1" lang="en-US" sz="1900">
                <a:solidFill>
                  <a:schemeClr val="dk1"/>
                </a:solidFill>
              </a:rPr>
              <a:t>(you don’t have to sell anything!)</a:t>
            </a:r>
            <a:endParaRPr i="1"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Request your employer to match your donation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Special Sponsorships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Spring Raffle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</a:rPr>
              <a:t>Participate in Spirit Nights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4"/>
          <p:cNvSpPr txBox="1"/>
          <p:nvPr>
            <p:ph idx="4294967295" type="body"/>
          </p:nvPr>
        </p:nvSpPr>
        <p:spPr>
          <a:xfrm>
            <a:off x="606900" y="1382176"/>
            <a:ext cx="8229600" cy="36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Paid by all students each year to help cover chorus expenses (including the chorus t-shirt worn at some events)</a:t>
            </a:r>
            <a:endParaRPr sz="2600"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Payment is made in CutTime</a:t>
            </a:r>
            <a:endParaRPr sz="2600"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Completely tax deductible</a:t>
            </a:r>
            <a:endParaRPr sz="2600"/>
          </a:p>
          <a:p>
            <a:pPr indent="-3937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sz="2600"/>
              <a:t>Hardship? Contact Mr. Stoner or Dr. Mann</a:t>
            </a:r>
            <a:endParaRPr sz="2600"/>
          </a:p>
        </p:txBody>
      </p:sp>
      <p:sp>
        <p:nvSpPr>
          <p:cNvPr id="306" name="Google Shape;306;p14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 fontScale="625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4400">
                <a:solidFill>
                  <a:schemeClr val="lt1"/>
                </a:solidFill>
              </a:rPr>
              <a:t>What is the </a:t>
            </a:r>
            <a:r>
              <a:rPr b="0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Participation Fee?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7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 fontScale="62500" lnSpcReduction="2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Booster Don</a:t>
            </a:r>
            <a:r>
              <a:rPr lang="en-US" sz="4400">
                <a:solidFill>
                  <a:schemeClr val="lt1"/>
                </a:solidFill>
              </a:rPr>
              <a:t>or Levels</a:t>
            </a:r>
            <a:endParaRPr sz="44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</a:pPr>
            <a:r>
              <a:rPr lang="en-US" sz="4400">
                <a:solidFill>
                  <a:schemeClr val="lt1"/>
                </a:solidFill>
              </a:rPr>
              <a:t>and Benefits</a:t>
            </a:r>
            <a:endParaRPr sz="4400">
              <a:solidFill>
                <a:schemeClr val="lt1"/>
              </a:solidFill>
            </a:endParaRPr>
          </a:p>
        </p:txBody>
      </p:sp>
      <p:graphicFrame>
        <p:nvGraphicFramePr>
          <p:cNvPr id="313" name="Google Shape;313;p17"/>
          <p:cNvGraphicFramePr/>
          <p:nvPr/>
        </p:nvGraphicFramePr>
        <p:xfrm>
          <a:off x="628650" y="15417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{9F3C90C0-EFBD-45D1-B111-A53D08B13027}</a:tableStyleId>
              </a:tblPr>
              <a:tblGrid>
                <a:gridCol w="1810925"/>
                <a:gridCol w="903075"/>
                <a:gridCol w="903075"/>
                <a:gridCol w="913000"/>
                <a:gridCol w="935100"/>
                <a:gridCol w="802725"/>
                <a:gridCol w="892125"/>
                <a:gridCol w="958300"/>
              </a:tblGrid>
              <a:tr h="290625">
                <a:tc gridSpan="8">
                  <a:txBody>
                    <a:bodyPr/>
                    <a:lstStyle/>
                    <a:p>
                      <a:pPr indent="0" lvl="0" marL="27940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11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Booster Sponsorship Benefits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 hMerge="1"/>
              </a:tr>
              <a:tr h="289800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50800" marR="38100" rtl="0" algn="ctr">
                        <a:lnSpc>
                          <a:spcPct val="13321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76717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Sponsor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0" marR="114300" rtl="0" algn="ctr">
                        <a:lnSpc>
                          <a:spcPct val="13321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Friend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1E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3321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Patron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569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3321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Bronze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86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3321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Silver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7A8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52400" marR="139700" rtl="0" algn="ctr">
                        <a:lnSpc>
                          <a:spcPct val="13321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Gold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B0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50800" marR="25400" rtl="0" algn="ctr">
                        <a:lnSpc>
                          <a:spcPct val="13321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Platinum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18181"/>
                    </a:solidFill>
                  </a:tcPr>
                </a:tc>
              </a:tr>
              <a:tr h="289800">
                <a:tc vMerge="1"/>
                <a:tc>
                  <a:txBody>
                    <a:bodyPr/>
                    <a:lstStyle/>
                    <a:p>
                      <a:pPr indent="0" lvl="0" marL="50800" marR="381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rgbClr val="76717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$50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0" marR="1143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$100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1E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$250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569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$500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86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750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7A8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52400" marR="1397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$1000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B0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50800" marR="254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n-US" sz="9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$2000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18181"/>
                    </a:solidFill>
                  </a:tcPr>
                </a:tc>
              </a:tr>
              <a:tr h="298425">
                <a:tc>
                  <a:txBody>
                    <a:bodyPr/>
                    <a:lstStyle/>
                    <a:p>
                      <a:pPr indent="-12700" lvl="0" marL="393700" marR="889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lettering points (each student)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76717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0" marR="1143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15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1E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569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25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86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01600" marR="889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30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7A8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52400" marR="1397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45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B0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50800" marR="254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55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18181"/>
                    </a:solidFill>
                  </a:tcPr>
                </a:tc>
              </a:tr>
              <a:tr h="290625">
                <a:tc>
                  <a:txBody>
                    <a:bodyPr/>
                    <a:lstStyle/>
                    <a:p>
                      <a:pPr indent="0" lvl="0" marL="317500" marR="3175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r>
                        <a:t/>
                      </a:r>
                      <a:endParaRPr b="1" sz="5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317500" marR="3175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car magnet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767171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1E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569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86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7A8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B0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18181"/>
                    </a:solidFill>
                  </a:tcPr>
                </a:tc>
              </a:tr>
              <a:tr h="354175">
                <a:tc>
                  <a:txBody>
                    <a:bodyPr/>
                    <a:lstStyle/>
                    <a:p>
                      <a:pPr indent="38100" lvl="0" marL="431800" marR="33020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reserved seats at all concerts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1E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569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3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86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4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7A8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5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B0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6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18181"/>
                    </a:solidFill>
                  </a:tcPr>
                </a:tc>
              </a:tr>
              <a:tr h="289800">
                <a:tc>
                  <a:txBody>
                    <a:bodyPr/>
                    <a:lstStyle/>
                    <a:p>
                      <a:pPr indent="0" lvl="0" marL="317500" marR="3175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500"/>
                        <a:buFont typeface="Arial"/>
                        <a:buNone/>
                      </a:pPr>
                      <a:r>
                        <a:t/>
                      </a:r>
                      <a:endParaRPr b="1" sz="5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indent="0" lvl="0" marL="317500" marR="3175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yard sign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1E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569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86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7A8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B0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Noto Sans Symbols"/>
                          <a:ea typeface="Noto Sans Symbols"/>
                          <a:cs typeface="Noto Sans Symbols"/>
                          <a:sym typeface="Noto Sans Symbols"/>
                        </a:rPr>
                        <a:t>✔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18181"/>
                    </a:solidFill>
                  </a:tcPr>
                </a:tc>
              </a:tr>
              <a:tr h="299225">
                <a:tc>
                  <a:txBody>
                    <a:bodyPr/>
                    <a:lstStyle/>
                    <a:p>
                      <a:pPr indent="0" lvl="0" marL="317500" marR="31750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-US" sz="8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Reserved parking at concerts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21E3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569B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9867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8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         </a:t>
                      </a:r>
                      <a:r>
                        <a:rPr lang="en-US" sz="1100">
                          <a:solidFill>
                            <a:schemeClr val="lt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7A8A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BB03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1270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>
                          <a:solidFill>
                            <a:srgbClr val="FFFFF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</a:t>
                      </a:r>
                      <a:endParaRPr sz="700" u="none" cap="none" strike="noStrike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18181"/>
                    </a:solidFill>
                  </a:tcPr>
                </a:tc>
              </a:tr>
            </a:tbl>
          </a:graphicData>
        </a:graphic>
      </p:graphicFrame>
      <p:pic>
        <p:nvPicPr>
          <p:cNvPr id="314" name="Google Shape;314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272" y="1541779"/>
            <a:ext cx="1222057" cy="873443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p17"/>
          <p:cNvSpPr txBox="1"/>
          <p:nvPr/>
        </p:nvSpPr>
        <p:spPr>
          <a:xfrm>
            <a:off x="2415750" y="4162700"/>
            <a:ext cx="4312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100% Tax Deductible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Google Shape;321;p18"/>
          <p:cNvGrpSpPr/>
          <p:nvPr/>
        </p:nvGrpSpPr>
        <p:grpSpPr>
          <a:xfrm>
            <a:off x="505886" y="1820579"/>
            <a:ext cx="7734812" cy="2425349"/>
            <a:chOff x="3850" y="14852"/>
            <a:chExt cx="7878998" cy="3233799"/>
          </a:xfrm>
        </p:grpSpPr>
        <p:sp>
          <p:nvSpPr>
            <p:cNvPr id="322" name="Google Shape;322;p18"/>
            <p:cNvSpPr/>
            <p:nvPr/>
          </p:nvSpPr>
          <p:spPr>
            <a:xfrm>
              <a:off x="3850" y="296770"/>
              <a:ext cx="1969749" cy="9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8"/>
            <p:cNvSpPr txBox="1"/>
            <p:nvPr/>
          </p:nvSpPr>
          <p:spPr>
            <a:xfrm>
              <a:off x="3850" y="296770"/>
              <a:ext cx="1969749" cy="9021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192000" spcFirstLastPara="1" rIns="192000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62626"/>
                </a:buClr>
                <a:buSzPts val="2700"/>
                <a:buFont typeface="Arial"/>
                <a:buNone/>
              </a:pPr>
              <a:r>
                <a:rPr b="0" i="0" lang="en-US" sz="2700" u="none" cap="none" strike="noStrike">
                  <a:solidFill>
                    <a:srgbClr val="262626"/>
                  </a:solidFill>
                  <a:latin typeface="Arial"/>
                  <a:ea typeface="Arial"/>
                  <a:cs typeface="Arial"/>
                  <a:sym typeface="Arial"/>
                </a:rPr>
                <a:t>Open Programs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8"/>
            <p:cNvSpPr/>
            <p:nvPr/>
          </p:nvSpPr>
          <p:spPr>
            <a:xfrm>
              <a:off x="1973600" y="14852"/>
              <a:ext cx="393949" cy="1465973"/>
            </a:xfrm>
            <a:prstGeom prst="leftBrace">
              <a:avLst>
                <a:gd fmla="val 35000" name="adj1"/>
                <a:gd fmla="val 50000" name="adj2"/>
              </a:avLst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8"/>
            <p:cNvSpPr/>
            <p:nvPr/>
          </p:nvSpPr>
          <p:spPr>
            <a:xfrm>
              <a:off x="2525130" y="14852"/>
              <a:ext cx="5357718" cy="1465973"/>
            </a:xfrm>
            <a:prstGeom prst="rect">
              <a:avLst/>
            </a:prstGeom>
            <a:gradFill>
              <a:gsLst>
                <a:gs pos="0">
                  <a:srgbClr val="008DCA"/>
                </a:gs>
                <a:gs pos="80000">
                  <a:srgbClr val="00BAFF"/>
                </a:gs>
                <a:gs pos="100000">
                  <a:srgbClr val="00B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8"/>
            <p:cNvSpPr txBox="1"/>
            <p:nvPr/>
          </p:nvSpPr>
          <p:spPr>
            <a:xfrm>
              <a:off x="2525130" y="14852"/>
              <a:ext cx="5357718" cy="14659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2850" lIns="102850" spcFirstLastPara="1" rIns="102850" wrap="square" tIns="10285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b="0" i="0" lang="en-US" sz="2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Coca-Cola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b="0" i="0" lang="en-US" sz="2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Home Depot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1" marL="228600" marR="0" rtl="0" algn="l">
                <a:lnSpc>
                  <a:spcPct val="90000"/>
                </a:lnSpc>
                <a:spcBef>
                  <a:spcPts val="405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b="0" i="0" lang="en-US" sz="2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GE, Merck, Assurant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8"/>
            <p:cNvSpPr/>
            <p:nvPr/>
          </p:nvSpPr>
          <p:spPr>
            <a:xfrm>
              <a:off x="3850" y="1578026"/>
              <a:ext cx="1969749" cy="16706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8"/>
            <p:cNvSpPr txBox="1"/>
            <p:nvPr/>
          </p:nvSpPr>
          <p:spPr>
            <a:xfrm>
              <a:off x="3850" y="1578026"/>
              <a:ext cx="1969749" cy="16706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192000" spcFirstLastPara="1" rIns="192000" wrap="square" tIns="68575">
              <a:noAutofit/>
            </a:bodyPr>
            <a:lstStyle/>
            <a:p>
              <a:pPr indent="0" lvl="0" marL="0" marR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262626"/>
                </a:buClr>
                <a:buSzPts val="2700"/>
                <a:buFont typeface="Arial"/>
                <a:buNone/>
              </a:pPr>
              <a:r>
                <a:rPr b="0" i="0" lang="en-US" sz="2700" u="none" cap="none" strike="noStrike">
                  <a:solidFill>
                    <a:srgbClr val="262626"/>
                  </a:solidFill>
                  <a:latin typeface="Arial"/>
                  <a:ea typeface="Arial"/>
                  <a:cs typeface="Arial"/>
                  <a:sym typeface="Arial"/>
                </a:rPr>
                <a:t>Education or Restricted Programs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1973600" y="1578026"/>
              <a:ext cx="393949" cy="1670625"/>
            </a:xfrm>
            <a:prstGeom prst="leftBrace">
              <a:avLst>
                <a:gd fmla="val 35000" name="adj1"/>
                <a:gd fmla="val 50000" name="adj2"/>
              </a:avLst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2525130" y="1578026"/>
              <a:ext cx="5357718" cy="1670625"/>
            </a:xfrm>
            <a:prstGeom prst="rect">
              <a:avLst/>
            </a:prstGeom>
            <a:gradFill>
              <a:gsLst>
                <a:gs pos="0">
                  <a:srgbClr val="04528A"/>
                </a:gs>
                <a:gs pos="80000">
                  <a:srgbClr val="066DB6"/>
                </a:gs>
                <a:gs pos="100000">
                  <a:srgbClr val="036DBA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3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8"/>
            <p:cNvSpPr txBox="1"/>
            <p:nvPr/>
          </p:nvSpPr>
          <p:spPr>
            <a:xfrm>
              <a:off x="2525130" y="1578026"/>
              <a:ext cx="5357718" cy="16706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2850" lIns="102850" spcFirstLastPara="1" rIns="102850" wrap="square" tIns="102850">
              <a:noAutofit/>
            </a:bodyPr>
            <a:lstStyle/>
            <a:p>
              <a:pPr indent="-228600" lvl="1" marL="22860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700"/>
                <a:buFont typeface="Arial"/>
                <a:buChar char="•"/>
              </a:pPr>
              <a:r>
                <a:rPr b="0" i="0" lang="en-US" sz="2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Delta, IBM, AT&amp;T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2" name="Google Shape;332;p18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Matching Gifts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25c0dedc3ca_0_20"/>
          <p:cNvSpPr txBox="1"/>
          <p:nvPr>
            <p:ph idx="1" type="body"/>
          </p:nvPr>
        </p:nvSpPr>
        <p:spPr>
          <a:xfrm rot="-131">
            <a:off x="491650" y="1525403"/>
            <a:ext cx="7878600" cy="316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32500"/>
          </a:bodyPr>
          <a:lstStyle/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50"/>
          </a:p>
          <a:p>
            <a:pPr indent="-456644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★"/>
            </a:pPr>
            <a:r>
              <a:rPr lang="en-US" sz="11050"/>
              <a:t>Stage decor </a:t>
            </a:r>
            <a:endParaRPr sz="11050"/>
          </a:p>
          <a:p>
            <a:pPr indent="-456644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★"/>
            </a:pPr>
            <a:r>
              <a:rPr lang="en-US" sz="11050"/>
              <a:t>Senior Gifts $1000 (4 available)</a:t>
            </a:r>
            <a:endParaRPr sz="110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g25c0dedc3ca_0_20"/>
          <p:cNvSpPr txBox="1"/>
          <p:nvPr/>
        </p:nvSpPr>
        <p:spPr>
          <a:xfrm>
            <a:off x="3189375" y="529025"/>
            <a:ext cx="4904100" cy="754200"/>
          </a:xfrm>
          <a:prstGeom prst="rect">
            <a:avLst/>
          </a:prstGeom>
          <a:solidFill>
            <a:srgbClr val="04528A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>
                <a:solidFill>
                  <a:schemeClr val="lt1"/>
                </a:solidFill>
              </a:rPr>
              <a:t>Special Sponsorships 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41fd0642f2_0_0"/>
          <p:cNvSpPr txBox="1"/>
          <p:nvPr>
            <p:ph idx="1" type="body"/>
          </p:nvPr>
        </p:nvSpPr>
        <p:spPr>
          <a:xfrm>
            <a:off x="226575" y="1197900"/>
            <a:ext cx="8655600" cy="3434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rgbClr val="0569B1"/>
                </a:solidFill>
              </a:rPr>
              <a:t>2024-2025 FUNDRAISING GOAL    </a:t>
            </a:r>
            <a:endParaRPr b="1" sz="6000">
              <a:solidFill>
                <a:srgbClr val="0569B1"/>
              </a:solidFill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8000">
                <a:solidFill>
                  <a:srgbClr val="38761D"/>
                </a:solidFill>
              </a:rPr>
              <a:t>$54,000</a:t>
            </a:r>
            <a:endParaRPr b="1" sz="8000">
              <a:solidFill>
                <a:srgbClr val="38761D"/>
              </a:solidFill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6000">
                <a:solidFill>
                  <a:schemeClr val="lt1"/>
                </a:solidFill>
              </a:rPr>
              <a:t>approx. $150/family</a:t>
            </a:r>
            <a:endParaRPr i="1" sz="6000">
              <a:solidFill>
                <a:schemeClr val="lt1"/>
              </a:solidFill>
            </a:endParaRPr>
          </a:p>
        </p:txBody>
      </p:sp>
      <p:sp>
        <p:nvSpPr>
          <p:cNvPr id="346" name="Google Shape;346;g141fd0642f2_0_0"/>
          <p:cNvSpPr txBox="1"/>
          <p:nvPr/>
        </p:nvSpPr>
        <p:spPr>
          <a:xfrm>
            <a:off x="142250" y="4649375"/>
            <a:ext cx="8909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This helps to pay expenses not covered by Raffle and Event Ticket Sales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f0e30c76b3_0_5"/>
          <p:cNvSpPr txBox="1"/>
          <p:nvPr>
            <p:ph type="title"/>
          </p:nvPr>
        </p:nvSpPr>
        <p:spPr>
          <a:xfrm flipH="1" rot="-294418">
            <a:off x="1221862" y="1088937"/>
            <a:ext cx="6583027" cy="3024575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/>
              <a:t>PLEASE </a:t>
            </a:r>
            <a:r>
              <a:rPr lang="en-US" sz="6000"/>
              <a:t>DONATE</a:t>
            </a:r>
            <a:endParaRPr sz="6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/>
              <a:t>today!</a:t>
            </a:r>
            <a:endParaRPr sz="6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2352"/>
              <a:buFont typeface="Arial"/>
              <a:buNone/>
            </a:pPr>
            <a:r>
              <a:rPr lang="en-US" sz="3400">
                <a:solidFill>
                  <a:srgbClr val="262626"/>
                </a:solidFill>
              </a:rPr>
              <a:t>Donating to the booster club is another way your student earns required fundraising letter points                  </a:t>
            </a:r>
            <a:endParaRPr sz="6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19"/>
          <p:cNvSpPr txBox="1"/>
          <p:nvPr>
            <p:ph idx="1" type="body"/>
          </p:nvPr>
        </p:nvSpPr>
        <p:spPr>
          <a:xfrm>
            <a:off x="347025" y="1360825"/>
            <a:ext cx="8427900" cy="34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8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Samantha Ryan</a:t>
            </a:r>
            <a:endParaRPr sz="6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Chorus Booster Board VP Booster Relations</a:t>
            </a:r>
            <a:endParaRPr sz="2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u="sng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donations.waltonchorusbooster@gmail.com</a:t>
            </a:r>
            <a:endParaRPr sz="24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80"/>
          </a:p>
        </p:txBody>
      </p:sp>
      <p:sp>
        <p:nvSpPr>
          <p:cNvPr id="358" name="Google Shape;358;p19"/>
          <p:cNvSpPr txBox="1"/>
          <p:nvPr/>
        </p:nvSpPr>
        <p:spPr>
          <a:xfrm>
            <a:off x="2399484" y="4042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4400">
                <a:solidFill>
                  <a:schemeClr val="lt1"/>
                </a:solidFill>
              </a:rPr>
              <a:t>QUESTIONS?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"/>
          <p:cNvSpPr txBox="1"/>
          <p:nvPr>
            <p:ph idx="1" type="body"/>
          </p:nvPr>
        </p:nvSpPr>
        <p:spPr>
          <a:xfrm>
            <a:off x="283221" y="1597844"/>
            <a:ext cx="8577600" cy="33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0"/>
          </a:p>
          <a:p>
            <a:pPr indent="-4032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en-US" sz="2750">
                <a:solidFill>
                  <a:srgbClr val="262626"/>
                </a:solidFill>
              </a:rPr>
              <a:t>Welcome and Introductions: </a:t>
            </a:r>
            <a:r>
              <a:rPr lang="en-US" sz="2750"/>
              <a:t>Tiffany Whittington</a:t>
            </a:r>
            <a:endParaRPr sz="2750"/>
          </a:p>
          <a:p>
            <a:pPr indent="-4032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en-US" sz="2750"/>
              <a:t>Uniforms: Michelle Dobo and models</a:t>
            </a:r>
            <a:endParaRPr sz="2750"/>
          </a:p>
          <a:p>
            <a:pPr indent="-4032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en-US" sz="2750"/>
              <a:t>Directors: Mr. Wes Stoner &amp; Dr. Alison Mann</a:t>
            </a:r>
            <a:endParaRPr sz="2750"/>
          </a:p>
          <a:p>
            <a:pPr indent="-4032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en-US" sz="2750"/>
              <a:t>Chorus Student President: Carter Henley</a:t>
            </a:r>
            <a:endParaRPr sz="2750"/>
          </a:p>
          <a:p>
            <a:pPr indent="-4032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en-US" sz="2750"/>
              <a:t>Volunteers: Divya Lakshman/Mindy Pekkanen</a:t>
            </a:r>
            <a:endParaRPr sz="2750"/>
          </a:p>
          <a:p>
            <a:pPr indent="-4032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en-US" sz="2750"/>
              <a:t>Boosters: Samantha Ryan</a:t>
            </a:r>
            <a:endParaRPr sz="275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750"/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650"/>
          </a:p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688"/>
              <a:buNone/>
            </a:pPr>
            <a:r>
              <a:t/>
            </a:r>
            <a:endParaRPr sz="2650"/>
          </a:p>
          <a:p>
            <a:pPr indent="-50800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750"/>
              <a:buNone/>
            </a:pPr>
            <a:r>
              <a:t/>
            </a:r>
            <a:endParaRPr sz="2650">
              <a:solidFill>
                <a:srgbClr val="262626"/>
              </a:solidFill>
            </a:endParaRPr>
          </a:p>
          <a:p>
            <a:pPr indent="-50800" lvl="0" marL="2286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750"/>
              <a:buNone/>
            </a:pPr>
            <a:r>
              <a:t/>
            </a:r>
            <a:endParaRPr sz="2650"/>
          </a:p>
        </p:txBody>
      </p:sp>
      <p:sp>
        <p:nvSpPr>
          <p:cNvPr id="181" name="Google Shape;181;p3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Agenda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5"/>
          <p:cNvSpPr txBox="1"/>
          <p:nvPr/>
        </p:nvSpPr>
        <p:spPr>
          <a:xfrm>
            <a:off x="2920469" y="422867"/>
            <a:ext cx="5292900" cy="7161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Arial"/>
              <a:buNone/>
            </a:pPr>
            <a:r>
              <a:rPr lang="en-US" sz="4000">
                <a:solidFill>
                  <a:srgbClr val="FFFFFF"/>
                </a:solidFill>
              </a:rPr>
              <a:t>Don’t Miss a Thing!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5"/>
          <p:cNvSpPr txBox="1"/>
          <p:nvPr>
            <p:ph idx="4294967295" type="body"/>
          </p:nvPr>
        </p:nvSpPr>
        <p:spPr>
          <a:xfrm>
            <a:off x="258000" y="1257050"/>
            <a:ext cx="8628000" cy="3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8107"/>
              <a:buNone/>
            </a:pPr>
            <a:r>
              <a:t/>
            </a:r>
            <a:endParaRPr/>
          </a:p>
          <a:p>
            <a:pPr indent="-338638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6931"/>
              <a:t>Watch for announcements via Cut Time. Become familiar with this program!</a:t>
            </a:r>
            <a:endParaRPr sz="6931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931"/>
          </a:p>
          <a:p>
            <a:pPr indent="-338638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6931"/>
              <a:t>Booster communication via Cut Time announcements</a:t>
            </a:r>
            <a:endParaRPr sz="6931">
              <a:solidFill>
                <a:srgbClr val="FF00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931">
              <a:solidFill>
                <a:srgbClr val="FF0000"/>
              </a:solidFill>
            </a:endParaRPr>
          </a:p>
          <a:p>
            <a:pPr indent="-338638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6931"/>
              <a:t>Director communication via CTLS</a:t>
            </a:r>
            <a:endParaRPr sz="6931"/>
          </a:p>
          <a:p>
            <a:pPr indent="0" lvl="0" marL="9144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931"/>
          </a:p>
          <a:p>
            <a:pPr indent="-338638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6931" u="sng">
                <a:solidFill>
                  <a:schemeClr val="hlink"/>
                </a:solidFill>
                <a:hlinkClick r:id="rId3"/>
              </a:rPr>
              <a:t>www.waltonchorus.com</a:t>
            </a:r>
            <a:r>
              <a:rPr lang="en-US" sz="6931"/>
              <a:t>  </a:t>
            </a:r>
            <a:endParaRPr sz="693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6931"/>
          </a:p>
          <a:p>
            <a:pPr indent="-338638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6931"/>
              <a:t>Follow us on social media (links at bottom of website homepage)</a:t>
            </a:r>
            <a:endParaRPr sz="693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6300"/>
              <a:t>      </a:t>
            </a:r>
            <a:endParaRPr sz="6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6190"/>
              <a:buFont typeface="Arial"/>
              <a:buNone/>
            </a:pPr>
            <a:r>
              <a:t/>
            </a:r>
            <a:endParaRPr sz="42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5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3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300"/>
          </a:p>
          <a:p>
            <a:pPr indent="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2"/>
          <p:cNvSpPr txBox="1"/>
          <p:nvPr>
            <p:ph idx="1" type="body"/>
          </p:nvPr>
        </p:nvSpPr>
        <p:spPr>
          <a:xfrm>
            <a:off x="0" y="1400513"/>
            <a:ext cx="9055800" cy="32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Please pay your fees and make a Booster Donation today!</a:t>
            </a:r>
            <a:endParaRPr sz="23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Alert us if you don’t think you are receiving </a:t>
            </a:r>
            <a:r>
              <a:rPr lang="en-US" sz="2300"/>
              <a:t>communications</a:t>
            </a:r>
            <a:r>
              <a:rPr lang="en-US" sz="2300"/>
              <a:t> from </a:t>
            </a:r>
            <a:r>
              <a:rPr lang="en-US" sz="2300" u="sng">
                <a:solidFill>
                  <a:schemeClr val="hlink"/>
                </a:solidFill>
                <a:hlinkClick r:id="rId3"/>
              </a:rPr>
              <a:t>wesley.stoner@cobbk12.org</a:t>
            </a:r>
            <a:endParaRPr sz="23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u="sng">
                <a:solidFill>
                  <a:schemeClr val="hlink"/>
                </a:solidFill>
                <a:hlinkClick r:id="rId4"/>
              </a:rPr>
              <a:t>alison.mann@cobbk12.org</a:t>
            </a:r>
            <a:endParaRPr sz="23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n-US" sz="2300"/>
              <a:t>Check the Walton Chorus calendar (at </a:t>
            </a:r>
            <a:r>
              <a:rPr lang="en-US" sz="2300" u="sng">
                <a:solidFill>
                  <a:schemeClr val="hlink"/>
                </a:solidFill>
                <a:hlinkClick r:id="rId5"/>
              </a:rPr>
              <a:t>www.waltonchorus.com</a:t>
            </a:r>
            <a:r>
              <a:rPr lang="en-US" sz="2300"/>
              <a:t>)</a:t>
            </a:r>
            <a:endParaRPr sz="23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  <p:sp>
        <p:nvSpPr>
          <p:cNvPr id="371" name="Google Shape;371;p22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Your Checklist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2f22d9df2ee_7_0"/>
          <p:cNvSpPr txBox="1"/>
          <p:nvPr>
            <p:ph type="title"/>
          </p:nvPr>
        </p:nvSpPr>
        <p:spPr>
          <a:xfrm rot="-782744">
            <a:off x="947088" y="1214194"/>
            <a:ext cx="6477688" cy="2046403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VOLUNTEER!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555"/>
          </a:p>
        </p:txBody>
      </p:sp>
      <p:sp>
        <p:nvSpPr>
          <p:cNvPr id="378" name="Google Shape;378;g2f22d9df2ee_7_0"/>
          <p:cNvSpPr txBox="1"/>
          <p:nvPr/>
        </p:nvSpPr>
        <p:spPr>
          <a:xfrm>
            <a:off x="3298300" y="3033050"/>
            <a:ext cx="4832100" cy="9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Opportunities coming soon! 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3"/>
          <p:cNvSpPr txBox="1"/>
          <p:nvPr>
            <p:ph type="title"/>
          </p:nvPr>
        </p:nvSpPr>
        <p:spPr>
          <a:xfrm>
            <a:off x="628650" y="1231392"/>
            <a:ext cx="7886700" cy="338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69B1"/>
              </a:buClr>
              <a:buSzPts val="11500"/>
              <a:buFont typeface="Arial"/>
              <a:buNone/>
            </a:pPr>
            <a:r>
              <a:rPr b="1" lang="en-US" sz="11500">
                <a:solidFill>
                  <a:srgbClr val="073763"/>
                </a:solidFill>
              </a:rPr>
              <a:t>Q &amp; A</a:t>
            </a:r>
            <a:endParaRPr b="1" sz="11500">
              <a:solidFill>
                <a:srgbClr val="073763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69B1"/>
              </a:buClr>
              <a:buSzPts val="115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13fbf77deef_0_32"/>
          <p:cNvSpPr txBox="1"/>
          <p:nvPr>
            <p:ph idx="1" type="body"/>
          </p:nvPr>
        </p:nvSpPr>
        <p:spPr>
          <a:xfrm>
            <a:off x="578563" y="1697398"/>
            <a:ext cx="7886700" cy="1125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b="1" lang="en-US" sz="11500">
                <a:solidFill>
                  <a:srgbClr val="05538B"/>
                </a:solidFill>
              </a:rPr>
              <a:t>Thank You!</a:t>
            </a:r>
            <a:endParaRPr b="1" sz="11500">
              <a:solidFill>
                <a:srgbClr val="05538B"/>
              </a:solidFill>
            </a:endParaRPr>
          </a:p>
        </p:txBody>
      </p:sp>
      <p:sp>
        <p:nvSpPr>
          <p:cNvPr id="390" name="Google Shape;390;g13fbf77deef_0_32"/>
          <p:cNvSpPr txBox="1"/>
          <p:nvPr/>
        </p:nvSpPr>
        <p:spPr>
          <a:xfrm rot="-712">
            <a:off x="265250" y="3217744"/>
            <a:ext cx="86955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         Presentation will be posted on the website </a:t>
            </a:r>
            <a:endParaRPr sz="2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                             under Resources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f0e30c76b3_0_0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3800"/>
              <a:t>What is the Booster Board?</a:t>
            </a:r>
            <a:endParaRPr b="1" sz="38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3900"/>
              <a:t>Who are you as a Booster?</a:t>
            </a:r>
            <a:endParaRPr b="1" sz="3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3"/>
          <p:cNvSpPr txBox="1"/>
          <p:nvPr>
            <p:ph idx="1" type="body"/>
          </p:nvPr>
        </p:nvSpPr>
        <p:spPr>
          <a:xfrm>
            <a:off x="300150" y="1228701"/>
            <a:ext cx="8543700" cy="3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5261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Divya Lakshman &amp; Mindy Pekkanen:Co-VP Volunteers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Samantha Ryan: VP Booster Relations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Lori Kent: Treasurer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Lisa Crosby: Secretary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Margo Swierenga: Website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Michelle Dobo: Uniforms </a:t>
            </a:r>
            <a:endParaRPr sz="2537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37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sz="174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740"/>
          </a:p>
          <a:p>
            <a:pPr indent="-90804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540"/>
              <a:buNone/>
            </a:pPr>
            <a:r>
              <a:t/>
            </a:r>
            <a:endParaRPr sz="1740"/>
          </a:p>
        </p:txBody>
      </p:sp>
      <p:sp>
        <p:nvSpPr>
          <p:cNvPr id="193" name="Google Shape;193;p13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en-US" sz="2600">
                <a:solidFill>
                  <a:schemeClr val="lt1"/>
                </a:solidFill>
              </a:rPr>
              <a:t>4</a:t>
            </a:r>
            <a:r>
              <a:rPr b="0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r>
              <a:rPr lang="en-US" sz="2600">
                <a:solidFill>
                  <a:schemeClr val="lt1"/>
                </a:solidFill>
              </a:rPr>
              <a:t>5</a:t>
            </a:r>
            <a:r>
              <a:rPr b="0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Booster Board Members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5c0dedc3ca_0_0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38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30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0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en-US" sz="2600">
                <a:solidFill>
                  <a:schemeClr val="lt1"/>
                </a:solidFill>
              </a:rPr>
              <a:t>4</a:t>
            </a:r>
            <a:r>
              <a:rPr b="0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-2</a:t>
            </a:r>
            <a:r>
              <a:rPr lang="en-US" sz="2600">
                <a:solidFill>
                  <a:schemeClr val="lt1"/>
                </a:solidFill>
              </a:rPr>
              <a:t>5</a:t>
            </a:r>
            <a:r>
              <a:rPr b="0" i="0" lang="en-US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Booster Board Members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25c0dedc3ca_0_0"/>
          <p:cNvSpPr txBox="1"/>
          <p:nvPr>
            <p:ph idx="1" type="body"/>
          </p:nvPr>
        </p:nvSpPr>
        <p:spPr>
          <a:xfrm>
            <a:off x="93475" y="1432501"/>
            <a:ext cx="8543700" cy="3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5261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Stephanie Dewitt &amp; Mandy Crawford: Refreshments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Leanne Donnon &amp; Amy Casey: Senior Celebration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538"/>
              <a:buChar char="•"/>
            </a:pPr>
            <a:r>
              <a:rPr lang="en-US" sz="2537"/>
              <a:t>Raffle Chair: Margo Swierenga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2538"/>
              <a:buChar char="•"/>
            </a:pPr>
            <a:r>
              <a:rPr lang="en-US" sz="2537"/>
              <a:t>Lisa Crosby: Dodgen Liaison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538"/>
              <a:buChar char="•"/>
            </a:pPr>
            <a:r>
              <a:rPr lang="en-US" sz="2537"/>
              <a:t>Lori Kent: Dickerson Liaison</a:t>
            </a:r>
            <a:endParaRPr sz="2537"/>
          </a:p>
          <a:p>
            <a:pPr indent="-185261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538"/>
              <a:buChar char="•"/>
            </a:pPr>
            <a:r>
              <a:rPr lang="en-US" sz="2537"/>
              <a:t>Members-At-Large:Meredith Gay, Colleen Greblick, Katie Todd, &amp; Kathryn Head</a:t>
            </a:r>
            <a:endParaRPr sz="2537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37"/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537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605"/>
              <a:buNone/>
            </a:pPr>
            <a:r>
              <a:t/>
            </a:r>
            <a:endParaRPr sz="1740"/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65"/>
              <a:buNone/>
            </a:pPr>
            <a:r>
              <a:t/>
            </a:r>
            <a:endParaRPr sz="1740"/>
          </a:p>
          <a:p>
            <a:pPr indent="-90803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540"/>
              <a:buNone/>
            </a:pPr>
            <a:r>
              <a:t/>
            </a:r>
            <a:endParaRPr sz="174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1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Michelle Dobo</a:t>
            </a:r>
            <a:r>
              <a:rPr lang="en-US" sz="4200"/>
              <a:t> </a:t>
            </a:r>
            <a:r>
              <a:rPr lang="en-US" sz="3200"/>
              <a:t>(and models!)</a:t>
            </a:r>
            <a:endParaRPr sz="3200"/>
          </a:p>
        </p:txBody>
      </p:sp>
      <p:sp>
        <p:nvSpPr>
          <p:cNvPr id="206" name="Google Shape;206;p11"/>
          <p:cNvSpPr txBox="1"/>
          <p:nvPr>
            <p:ph idx="1" type="body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</a:pPr>
            <a:r>
              <a:rPr lang="en-US"/>
              <a:t>Uniforms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michelledobo@gmail.com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42e201956e_0_0"/>
          <p:cNvSpPr txBox="1"/>
          <p:nvPr/>
        </p:nvSpPr>
        <p:spPr>
          <a:xfrm>
            <a:off x="736400" y="1241100"/>
            <a:ext cx="8281800" cy="3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-US" sz="2900">
                <a:solidFill>
                  <a:schemeClr val="dk1"/>
                </a:solidFill>
              </a:rPr>
              <a:t>August 18</a:t>
            </a:r>
            <a:endParaRPr b="1" sz="2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i="1" lang="en-US" sz="2900" u="sng">
                <a:solidFill>
                  <a:schemeClr val="dk1"/>
                </a:solidFill>
              </a:rPr>
              <a:t>Uniform choice 1 and 2 deadline</a:t>
            </a:r>
            <a:r>
              <a:rPr lang="en-US" sz="2900">
                <a:solidFill>
                  <a:schemeClr val="dk1"/>
                </a:solidFill>
              </a:rPr>
              <a:t> to pay for uniform (purchased on website </a:t>
            </a:r>
            <a:r>
              <a:rPr lang="en-US" sz="2900" u="sng">
                <a:solidFill>
                  <a:schemeClr val="dk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www.waltonchorus.com</a:t>
            </a:r>
            <a:r>
              <a:rPr lang="en-US" sz="2900">
                <a:solidFill>
                  <a:schemeClr val="dk1"/>
                </a:solidFill>
              </a:rPr>
              <a:t>)</a:t>
            </a:r>
            <a:endParaRPr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2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lang="en-US" sz="2900">
                <a:solidFill>
                  <a:schemeClr val="dk1"/>
                </a:solidFill>
              </a:rPr>
              <a:t>September 1</a:t>
            </a:r>
            <a:endParaRPr b="1" sz="2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b="1" i="1" lang="en-US" sz="2900" u="sng">
                <a:solidFill>
                  <a:schemeClr val="dk1"/>
                </a:solidFill>
              </a:rPr>
              <a:t>Tuxedo deadline</a:t>
            </a:r>
            <a:r>
              <a:rPr b="1" i="1" lang="en-US" sz="2900">
                <a:solidFill>
                  <a:schemeClr val="dk1"/>
                </a:solidFill>
              </a:rPr>
              <a:t> </a:t>
            </a:r>
            <a:r>
              <a:rPr lang="en-US" sz="2900">
                <a:solidFill>
                  <a:schemeClr val="dk1"/>
                </a:solidFill>
              </a:rPr>
              <a:t>to order uniform with Bel Fiore </a:t>
            </a:r>
            <a:endParaRPr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9"/>
          <p:cNvSpPr txBox="1"/>
          <p:nvPr/>
        </p:nvSpPr>
        <p:spPr>
          <a:xfrm>
            <a:off x="861025" y="1104075"/>
            <a:ext cx="7556100" cy="40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b="1" sz="2325"/>
          </a:p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2325"/>
          </a:p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b="1" sz="2325"/>
          </a:p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b="1" lang="en-US" sz="2725"/>
              <a:t>August 18 (sop./alto) &amp; Sept 1</a:t>
            </a:r>
            <a:r>
              <a:rPr b="1" lang="en-US" sz="2325"/>
              <a:t> (tenor/bass)</a:t>
            </a:r>
            <a:endParaRPr b="1" sz="2325"/>
          </a:p>
          <a:p>
            <a:pPr indent="0" lvl="0" mar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2325"/>
              <a:t>Uniform deadlines (more information later in the presentation)</a:t>
            </a:r>
            <a:endParaRPr sz="2325"/>
          </a:p>
          <a:p>
            <a:pPr indent="0" lvl="0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2950"/>
          </a:p>
          <a:p>
            <a:pPr indent="0" lvl="0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2950"/>
          </a:p>
          <a:p>
            <a:pPr indent="0" lvl="0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-US" sz="2950"/>
              <a:t>michelledobo@gmail.com</a:t>
            </a:r>
            <a:br>
              <a:rPr b="0" i="0" lang="en-US" sz="29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9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r>
              <a:t/>
            </a:r>
            <a:endParaRPr b="0" i="0" sz="15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9"/>
          <p:cNvSpPr txBox="1"/>
          <p:nvPr/>
        </p:nvSpPr>
        <p:spPr>
          <a:xfrm>
            <a:off x="2994409" y="391886"/>
            <a:ext cx="5246100" cy="712200"/>
          </a:xfrm>
          <a:prstGeom prst="rect">
            <a:avLst/>
          </a:prstGeom>
          <a:gradFill>
            <a:gsLst>
              <a:gs pos="0">
                <a:srgbClr val="05538B"/>
              </a:gs>
              <a:gs pos="80000">
                <a:srgbClr val="076EB7"/>
              </a:gs>
              <a:gs pos="100000">
                <a:srgbClr val="046EBB"/>
              </a:gs>
            </a:gsLst>
            <a:lin ang="16200000" scaled="0"/>
          </a:gradFill>
          <a:ln>
            <a:noFill/>
          </a:ln>
          <a:effectLst>
            <a:outerShdw blurRad="40000" rotWithShape="0" dir="5400000" dist="23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I have to do?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4">
      <a:dk1>
        <a:srgbClr val="000000"/>
      </a:dk1>
      <a:lt1>
        <a:srgbClr val="FFFFFF"/>
      </a:lt1>
      <a:dk2>
        <a:srgbClr val="0569B1"/>
      </a:dk2>
      <a:lt2>
        <a:srgbClr val="E7E6E6"/>
      </a:lt2>
      <a:accent1>
        <a:srgbClr val="C3C6C8"/>
      </a:accent1>
      <a:accent2>
        <a:srgbClr val="E21E39"/>
      </a:accent2>
      <a:accent3>
        <a:srgbClr val="00B0F0"/>
      </a:accent3>
      <a:accent4>
        <a:srgbClr val="1D6FA9"/>
      </a:accent4>
      <a:accent5>
        <a:srgbClr val="E21E39"/>
      </a:accent5>
      <a:accent6>
        <a:srgbClr val="C3C6C8"/>
      </a:accent6>
      <a:hlink>
        <a:srgbClr val="0569B1"/>
      </a:hlink>
      <a:folHlink>
        <a:srgbClr val="0569B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Office Theme">
  <a:themeElements>
    <a:clrScheme name="Custom 4">
      <a:dk1>
        <a:srgbClr val="000000"/>
      </a:dk1>
      <a:lt1>
        <a:srgbClr val="FFFFFF"/>
      </a:lt1>
      <a:dk2>
        <a:srgbClr val="0569B1"/>
      </a:dk2>
      <a:lt2>
        <a:srgbClr val="E7E6E6"/>
      </a:lt2>
      <a:accent1>
        <a:srgbClr val="C3C6C8"/>
      </a:accent1>
      <a:accent2>
        <a:srgbClr val="E21E39"/>
      </a:accent2>
      <a:accent3>
        <a:srgbClr val="00B0F0"/>
      </a:accent3>
      <a:accent4>
        <a:srgbClr val="1D6FA9"/>
      </a:accent4>
      <a:accent5>
        <a:srgbClr val="E21E39"/>
      </a:accent5>
      <a:accent6>
        <a:srgbClr val="C3C6C8"/>
      </a:accent6>
      <a:hlink>
        <a:srgbClr val="0569B1"/>
      </a:hlink>
      <a:folHlink>
        <a:srgbClr val="0569B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2017-07-29T23:20:52Z</dcterms:created>
  <dc:creator>Amy Sims</dc:creator>
</cp:coreProperties>
</file>